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0" r:id="rId5"/>
    <p:sldId id="263" r:id="rId6"/>
    <p:sldId id="264" r:id="rId7"/>
    <p:sldId id="257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3EDE5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>
        <p:scale>
          <a:sx n="110" d="100"/>
          <a:sy n="110" d="100"/>
        </p:scale>
        <p:origin x="-15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4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8029604" cy="3143272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Ситуация успеха на уроках математики</a:t>
            </a:r>
            <a:endParaRPr lang="ru-RU" sz="5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6000768"/>
            <a:ext cx="6400800" cy="49941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Учитель математики  МКОУ «Вторая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Сторожевская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 algn="r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Асадчих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Татьяна Николаевна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128586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Меняются времена, но не меняются задачи учителя:</a:t>
            </a:r>
            <a:endParaRPr lang="ru-RU" i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786842" cy="5141138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• дать учащимся прочные и глубокие знания по предмету;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3EDE5C"/>
                </a:solidFill>
                <a:latin typeface="Times New Roman" pitchFamily="18" charset="0"/>
                <a:cs typeface="Times New Roman" pitchFamily="18" charset="0"/>
              </a:rPr>
              <a:t>• содействовать творческому развитию каждого ученика как на уроке, так и вне урока;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• вызвать у ребенка интерес к знаниям, научить его иметь собственное мнение;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• воспитывать у детей самостоятельность, любознательность, честность, личную инициативу, веру в себя;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 им другом, раскрыть богатство их душ.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000372"/>
            <a:ext cx="7772400" cy="988110"/>
          </a:xfrm>
        </p:spPr>
        <p:txBody>
          <a:bodyPr/>
          <a:lstStyle/>
          <a:p>
            <a:pPr algn="ctr"/>
            <a:r>
              <a:rPr lang="ru-RU" sz="6000" b="1" i="1" dirty="0" smtClean="0">
                <a:solidFill>
                  <a:srgbClr val="00B0F0"/>
                </a:solidFill>
                <a:latin typeface="Monotype Corsiva" pitchFamily="66" charset="0"/>
              </a:rPr>
              <a:t>Спасибо за внимание</a:t>
            </a:r>
            <a:endParaRPr lang="ru-RU" sz="6000" b="1" i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85794"/>
          </a:xfrm>
        </p:spPr>
        <p:txBody>
          <a:bodyPr/>
          <a:lstStyle/>
          <a:p>
            <a:pPr algn="ctr"/>
            <a:r>
              <a:rPr lang="ru-RU" sz="4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Формы обучения:</a:t>
            </a:r>
            <a:endParaRPr lang="ru-RU" sz="4800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6412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внешние формы организации обучения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лекции, семинары, практикумы;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внутренние формы организации обучения –</a:t>
            </a:r>
            <a:r>
              <a:rPr lang="ru-RU" sz="28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вводное занятие, занятие по углублению и совершенствованию ЗУН, практическое занятие, занятие по обобщению и систематизации знаний, занятие по контролю ЗУН, комбинированная форма организации обучения;</a:t>
            </a:r>
          </a:p>
          <a:p>
            <a:r>
              <a:rPr lang="ru-RU" sz="2800" b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общие формы организации обучения</a:t>
            </a:r>
            <a:r>
              <a:rPr lang="ru-RU" sz="28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коммуникативное  взаимодействие  «учитель – ученик»,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ученик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фронтальная, групповая и индивидуальная работы.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7154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Задачи,  стоящие  перед  учителем математики: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уйти от перегрузки учащихся, особенно в старших классах,</a:t>
            </a:r>
          </a:p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повысить качество усвоения изучаемого материала,</a:t>
            </a:r>
          </a:p>
          <a:p>
            <a:pPr lvl="0"/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на каждом уроке создавать ситуацию успеха для каждого ученика,</a:t>
            </a:r>
            <a:endParaRPr lang="ru-RU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логическое мышление и грамотную математическую речь,</a:t>
            </a:r>
          </a:p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усилить практическую ориентацию школьных знаний,</a:t>
            </a:r>
          </a:p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готовить учащихся к жизни и работе в коллективе</a:t>
            </a:r>
          </a:p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приобщить детей к здоровому образу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15370" cy="1357298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 педагогической точки зрения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ситуация успеха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358246" cy="51435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это такое целенаправленное, организованное сочетание условий, при которых создается возможность достичь значительных результатов в деятельности как отдельно взятой личности, так и коллектива в целом. 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Лестница Успеха</a:t>
            </a:r>
            <a:r>
              <a:rPr lang="ru-RU" sz="36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потребность – мотив – цель – действие – рефлексия.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57232"/>
          </a:xfrm>
        </p:spPr>
        <p:txBody>
          <a:bodyPr/>
          <a:lstStyle/>
          <a:p>
            <a:pPr algn="ctr"/>
            <a:r>
              <a:rPr lang="ru-RU" sz="5400" b="1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Элементы успеха: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715404" cy="5786478"/>
          </a:xfrm>
        </p:spPr>
        <p:txBody>
          <a:bodyPr>
            <a:normAutofit fontScale="925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охрана физического и психологического здоровья ребенка, его  психологическая защита, создание комфорта и удовлетворение потребности в эмоциональном общении;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направленность педагогического процесса на интеллектуальное, личностное развитие в зависимости от возрастных особенностей и индивидуальных склонностей и способностей;</a:t>
            </a:r>
          </a:p>
          <a:p>
            <a:pPr lvl="0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базиса личностной культуры, основанной на общечеловеческих духовных ценностях, уважении прав и свобод других людей.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08"/>
          </a:xfrm>
        </p:spPr>
        <p:txBody>
          <a:bodyPr/>
          <a:lstStyle/>
          <a:p>
            <a:pPr algn="ctr"/>
            <a:r>
              <a:rPr lang="ru-RU" sz="5400" b="1" i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Атмосфера урока:</a:t>
            </a:r>
            <a:endParaRPr lang="ru-RU" sz="5400" i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715404" cy="59293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sz="43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заинтересованность каждого ученика в учебном процессе, </a:t>
            </a:r>
          </a:p>
          <a:p>
            <a:r>
              <a:rPr lang="ru-RU" sz="43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высказываться на уроке,</a:t>
            </a:r>
          </a:p>
          <a:p>
            <a:r>
              <a:rPr lang="ru-RU" sz="43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выбирать собственный путь при решении  математической задачи, </a:t>
            </a:r>
          </a:p>
          <a:p>
            <a:r>
              <a:rPr lang="ru-RU" sz="43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уметь отбирать наиболее оптимальные пути решения,</a:t>
            </a:r>
          </a:p>
          <a:p>
            <a:r>
              <a:rPr lang="ru-RU" sz="43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учить творчеству, выбору разнообразных видов деятельности. </a:t>
            </a:r>
            <a:endParaRPr lang="ru-RU" sz="43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2867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оживления урока: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572560" cy="600079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увлеченное преподавание; </a:t>
            </a:r>
          </a:p>
          <a:p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новизна учебного материала, историзм, связь знаний с судьбами людей, их открывшимися;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показ практического применения знаний;  </a:t>
            </a:r>
          </a:p>
          <a:p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использование новых и нетрадиционных форм обучения;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чередования форм и методов обучения, проблемное  обучение, эвристическое,  обучение с компьютерной поддержкой; 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взаимообучение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(в парах, </a:t>
            </a:r>
            <a:r>
              <a:rPr lang="ru-RU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микрогруппах</a:t>
            </a: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тестирование знаний, умений, показ достижений обучаемых; </a:t>
            </a:r>
          </a:p>
          <a:p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создание ситуаций успеха, соревнование (с товарищами по классу, самим собой), создание положительного микроклимата в классе, доверие к обучаемому, педагогический такт и мастерство педагога, отношение педагога к своему предмету, к обучаемым и т.д.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501122" cy="78581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Создание ситуации успеха на уроке: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358246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Первое обязательное условие –</a:t>
            </a:r>
            <a:r>
              <a:rPr lang="ru-RU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атмосфера доброжелательности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классе на протяжении всего урока. (Слагаемые доброжелательности: улыбка, добрый взгляд, внимание к друг другу, интерес к каждому, приветливость, расположенность, мягкие жесты.)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Второе условие — </a:t>
            </a:r>
            <a:r>
              <a:rPr lang="ru-RU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снятие страха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авансирование детей перед тем, как они приступят к реализации поставленной задачи. Авансировать успех - значит объявить о положительных результатах до того, как они получены.  Данная операция увеличивает меру уверенности в себе ребенка, повышает активность и его свободу.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Ключевой момент — </a:t>
            </a:r>
            <a:r>
              <a:rPr lang="ru-RU" sz="24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высокая мотивация предлагаемых действий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во имя чего? Ради чего? Зачем?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85728"/>
            <a:ext cx="7772400" cy="60698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4</a:t>
            </a: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Реальная помощь в продвижении к успеху — </a:t>
            </a:r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скрытая инструкция деятельности, </a:t>
            </a: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посылаемая субъекту для инициирования мыслительного образа предстоящей деятельности и пути ее выполнения.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Краткое экспрессивное воздействие — </a:t>
            </a:r>
            <a:r>
              <a:rPr lang="ru-RU" sz="28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педагогическое внушение</a:t>
            </a: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собранное в яркий фокус.  (За дело!  Приступаем!)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Педагогическая поддержка </a:t>
            </a: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процессе выполнения работы (краткие реплики или мимические жесты)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.  Оценивание </a:t>
            </a: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оценка не производится в целом, она не произносится «сверху», она ставит акцент на деталях выполненной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404</TotalTime>
  <Words>572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Ситуация успеха на уроках математики</vt:lpstr>
      <vt:lpstr>Формы обучения:</vt:lpstr>
      <vt:lpstr>Задачи,  стоящие  перед  учителем математики: </vt:lpstr>
      <vt:lpstr>С педагогической точки зрения ситуация успеха</vt:lpstr>
      <vt:lpstr>Элементы успеха: </vt:lpstr>
      <vt:lpstr>Атмосфера урока:</vt:lpstr>
      <vt:lpstr>Способы оживления урока:  </vt:lpstr>
      <vt:lpstr>Создание ситуации успеха на уроке: </vt:lpstr>
      <vt:lpstr>Презентация PowerPoint</vt:lpstr>
      <vt:lpstr>Меняются времена, но не меняются задачи учителя: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«Ситуация успеха на уроках математики как средство повышения качества образования»</dc:title>
  <dc:creator>АТН</dc:creator>
  <cp:lastModifiedBy>АТН</cp:lastModifiedBy>
  <cp:revision>45</cp:revision>
  <dcterms:modified xsi:type="dcterms:W3CDTF">2017-12-18T16:31:22Z</dcterms:modified>
</cp:coreProperties>
</file>